
<file path=[Content_Types].xml><?xml version="1.0" encoding="utf-8"?>
<Types xmlns="http://schemas.openxmlformats.org/package/2006/content-types">
  <Default Extension="1" ContentType="image/jpeg"/>
  <Default Extension="2"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19"/>
  </p:notesMasterIdLst>
  <p:sldIdLst>
    <p:sldId id="1171" r:id="rId4"/>
    <p:sldId id="1173" r:id="rId5"/>
    <p:sldId id="1174" r:id="rId6"/>
    <p:sldId id="1175" r:id="rId7"/>
    <p:sldId id="1185" r:id="rId8"/>
    <p:sldId id="1180" r:id="rId9"/>
    <p:sldId id="1182" r:id="rId10"/>
    <p:sldId id="1186" r:id="rId11"/>
    <p:sldId id="1176" r:id="rId12"/>
    <p:sldId id="1184" r:id="rId13"/>
    <p:sldId id="1178" r:id="rId14"/>
    <p:sldId id="1179" r:id="rId15"/>
    <p:sldId id="1181" r:id="rId16"/>
    <p:sldId id="1183" r:id="rId17"/>
    <p:sldId id="111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F7F"/>
    <a:srgbClr val="ECC010"/>
    <a:srgbClr val="34B1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715"/>
    <p:restoredTop sz="94694"/>
  </p:normalViewPr>
  <p:slideViewPr>
    <p:cSldViewPr snapToGrid="0" snapToObjects="1">
      <p:cViewPr varScale="1">
        <p:scale>
          <a:sx n="63" d="100"/>
          <a:sy n="63" d="100"/>
        </p:scale>
        <p:origin x="276" y="56"/>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E3F33E-698B-7C4B-803B-C6F106C494F3}" type="datetimeFigureOut">
              <a:rPr lang="en-US" smtClean="0"/>
              <a:t>3/10/2023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43EF5D-7CE8-314F-9538-B5F8D50F9B02}" type="slidenum">
              <a:rPr lang="en-US" smtClean="0"/>
              <a:t>‹#›</a:t>
            </a:fld>
            <a:endParaRPr lang="en-US"/>
          </a:p>
        </p:txBody>
      </p:sp>
    </p:spTree>
    <p:extLst>
      <p:ext uri="{BB962C8B-B14F-4D97-AF65-F5344CB8AC3E}">
        <p14:creationId xmlns:p14="http://schemas.microsoft.com/office/powerpoint/2010/main" val="3792307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42CA5-C4BF-6241-9F86-AE47E8F707B9}"/>
              </a:ext>
            </a:extLst>
          </p:cNvPr>
          <p:cNvSpPr>
            <a:spLocks noGrp="1"/>
          </p:cNvSpPr>
          <p:nvPr>
            <p:ph type="ctrTitle"/>
          </p:nvPr>
        </p:nvSpPr>
        <p:spPr>
          <a:xfrm>
            <a:off x="1524000" y="1122363"/>
            <a:ext cx="9144000" cy="2387600"/>
          </a:xfrm>
        </p:spPr>
        <p:txBody>
          <a:bodyPr anchor="b"/>
          <a:lstStyle>
            <a:lvl1pPr algn="ctr">
              <a:defRPr sz="6000" b="1"/>
            </a:lvl1pPr>
          </a:lstStyle>
          <a:p>
            <a:r>
              <a:rPr lang="en-GB"/>
              <a:t>Click to edit Master title style</a:t>
            </a:r>
            <a:endParaRPr lang="en-US" dirty="0"/>
          </a:p>
        </p:txBody>
      </p:sp>
      <p:sp>
        <p:nvSpPr>
          <p:cNvPr id="3" name="Subtitle 2">
            <a:extLst>
              <a:ext uri="{FF2B5EF4-FFF2-40B4-BE49-F238E27FC236}">
                <a16:creationId xmlns:a16="http://schemas.microsoft.com/office/drawing/2014/main" id="{A49C332D-1D52-2B41-A16C-2E25842099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7" name="Picture 6">
            <a:extLst>
              <a:ext uri="{FF2B5EF4-FFF2-40B4-BE49-F238E27FC236}">
                <a16:creationId xmlns:a16="http://schemas.microsoft.com/office/drawing/2014/main" id="{50C901E2-16A4-9640-A428-6F51334D97EB}"/>
              </a:ext>
            </a:extLst>
          </p:cNvPr>
          <p:cNvPicPr>
            <a:picLocks noChangeAspect="1"/>
          </p:cNvPicPr>
          <p:nvPr userDrawn="1"/>
        </p:nvPicPr>
        <p:blipFill>
          <a:blip r:embed="rId2"/>
          <a:stretch>
            <a:fillRect/>
          </a:stretch>
        </p:blipFill>
        <p:spPr>
          <a:xfrm>
            <a:off x="9409387" y="5735637"/>
            <a:ext cx="2664372" cy="1075153"/>
          </a:xfrm>
          <a:prstGeom prst="rect">
            <a:avLst/>
          </a:prstGeom>
        </p:spPr>
      </p:pic>
    </p:spTree>
    <p:extLst>
      <p:ext uri="{BB962C8B-B14F-4D97-AF65-F5344CB8AC3E}">
        <p14:creationId xmlns:p14="http://schemas.microsoft.com/office/powerpoint/2010/main" val="1691855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C7B4-0EF1-C94E-B836-53743CF412A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6AE3F1E-F9F6-644F-B7C7-9C0E9E0E4AE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51674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D1E0F9-707D-AD41-A20B-93361B7A250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7FF14AD-38C9-F643-B106-ED0956ED127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A3F156-CDAE-D345-BEAA-66CFB1A4015C}"/>
              </a:ext>
            </a:extLst>
          </p:cNvPr>
          <p:cNvSpPr>
            <a:spLocks noGrp="1"/>
          </p:cNvSpPr>
          <p:nvPr>
            <p:ph type="dt" sz="half" idx="10"/>
          </p:nvPr>
        </p:nvSpPr>
        <p:spPr>
          <a:xfrm>
            <a:off x="838200" y="6356350"/>
            <a:ext cx="2743200" cy="365125"/>
          </a:xfrm>
          <a:prstGeom prst="rect">
            <a:avLst/>
          </a:prstGeom>
        </p:spPr>
        <p:txBody>
          <a:bodyPr/>
          <a:lstStyle/>
          <a:p>
            <a:fld id="{840A9462-63A6-FA46-AF65-BC56B393DC8C}" type="datetimeFigureOut">
              <a:rPr lang="en-US" smtClean="0"/>
              <a:t>3/10/2023</a:t>
            </a:fld>
            <a:endParaRPr lang="en-US"/>
          </a:p>
        </p:txBody>
      </p:sp>
      <p:sp>
        <p:nvSpPr>
          <p:cNvPr id="5" name="Footer Placeholder 4">
            <a:extLst>
              <a:ext uri="{FF2B5EF4-FFF2-40B4-BE49-F238E27FC236}">
                <a16:creationId xmlns:a16="http://schemas.microsoft.com/office/drawing/2014/main" id="{F048AA78-128A-5A48-BE69-090C9448B4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84E5EB-D8AB-B344-95E6-4A96AEB22D43}"/>
              </a:ext>
            </a:extLst>
          </p:cNvPr>
          <p:cNvSpPr>
            <a:spLocks noGrp="1"/>
          </p:cNvSpPr>
          <p:nvPr>
            <p:ph type="sldNum" sz="quarter" idx="12"/>
          </p:nvPr>
        </p:nvSpPr>
        <p:spPr>
          <a:xfrm>
            <a:off x="8610600" y="6356350"/>
            <a:ext cx="2743200" cy="365125"/>
          </a:xfrm>
          <a:prstGeom prst="rect">
            <a:avLst/>
          </a:prstGeom>
        </p:spPr>
        <p:txBody>
          <a:bodyPr/>
          <a:lstStyle/>
          <a:p>
            <a:fld id="{FAC85C48-2CE0-914F-BE3D-04E878C2F435}" type="slidenum">
              <a:rPr lang="en-US" smtClean="0"/>
              <a:t>‹#›</a:t>
            </a:fld>
            <a:endParaRPr lang="en-US"/>
          </a:p>
        </p:txBody>
      </p:sp>
    </p:spTree>
    <p:extLst>
      <p:ext uri="{BB962C8B-B14F-4D97-AF65-F5344CB8AC3E}">
        <p14:creationId xmlns:p14="http://schemas.microsoft.com/office/powerpoint/2010/main" val="752120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F2B78-615F-5545-A574-2995E9D6AA46}"/>
              </a:ext>
            </a:extLst>
          </p:cNvPr>
          <p:cNvSpPr>
            <a:spLocks noGrp="1"/>
          </p:cNvSpPr>
          <p:nvPr>
            <p:ph type="title"/>
          </p:nvPr>
        </p:nvSpPr>
        <p:spPr>
          <a:xfrm>
            <a:off x="838200" y="365125"/>
            <a:ext cx="10515600" cy="827571"/>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D6521F9-9607-2440-A5C9-8C37236FF6BC}"/>
              </a:ext>
            </a:extLst>
          </p:cNvPr>
          <p:cNvSpPr>
            <a:spLocks noGrp="1"/>
          </p:cNvSpPr>
          <p:nvPr>
            <p:ph idx="1"/>
          </p:nvPr>
        </p:nvSpPr>
        <p:spPr>
          <a:xfrm>
            <a:off x="838200" y="1461053"/>
            <a:ext cx="10515600" cy="420425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37271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3050E-9C08-D54A-937B-2B643958C403}"/>
              </a:ext>
            </a:extLst>
          </p:cNvPr>
          <p:cNvSpPr>
            <a:spLocks noGrp="1"/>
          </p:cNvSpPr>
          <p:nvPr>
            <p:ph type="title"/>
          </p:nvPr>
        </p:nvSpPr>
        <p:spPr>
          <a:xfrm>
            <a:off x="831850" y="842168"/>
            <a:ext cx="10515600" cy="2852737"/>
          </a:xfrm>
        </p:spPr>
        <p:txBody>
          <a:bodyPr anchor="b"/>
          <a:lstStyle>
            <a:lvl1pPr>
              <a:defRPr sz="6000"/>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F2975E95-94C4-EA4C-9754-19C833A29526}"/>
              </a:ext>
            </a:extLst>
          </p:cNvPr>
          <p:cNvSpPr>
            <a:spLocks noGrp="1"/>
          </p:cNvSpPr>
          <p:nvPr>
            <p:ph type="body" idx="1"/>
          </p:nvPr>
        </p:nvSpPr>
        <p:spPr>
          <a:xfrm>
            <a:off x="844550" y="369490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405430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5EE33-48A0-744C-954F-5E769FFDCE2F}"/>
              </a:ext>
            </a:extLst>
          </p:cNvPr>
          <p:cNvSpPr>
            <a:spLocks noGrp="1"/>
          </p:cNvSpPr>
          <p:nvPr>
            <p:ph type="title"/>
          </p:nvPr>
        </p:nvSpPr>
        <p:spPr>
          <a:xfrm>
            <a:off x="838200" y="365126"/>
            <a:ext cx="10515600" cy="812868"/>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04A6BE5-3528-8C4A-AC3F-ADF49459EE34}"/>
              </a:ext>
            </a:extLst>
          </p:cNvPr>
          <p:cNvSpPr>
            <a:spLocks noGrp="1"/>
          </p:cNvSpPr>
          <p:nvPr>
            <p:ph sz="half" idx="1"/>
          </p:nvPr>
        </p:nvSpPr>
        <p:spPr>
          <a:xfrm>
            <a:off x="838200" y="1328669"/>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C4B2FEE-2413-A242-B0ED-B3FD73B4AB0D}"/>
              </a:ext>
            </a:extLst>
          </p:cNvPr>
          <p:cNvSpPr>
            <a:spLocks noGrp="1"/>
          </p:cNvSpPr>
          <p:nvPr>
            <p:ph sz="half" idx="2"/>
          </p:nvPr>
        </p:nvSpPr>
        <p:spPr>
          <a:xfrm>
            <a:off x="6172200" y="1328669"/>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7460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7A71D-1BF4-5F44-B8ED-32DAA9513A71}"/>
              </a:ext>
            </a:extLst>
          </p:cNvPr>
          <p:cNvSpPr>
            <a:spLocks noGrp="1"/>
          </p:cNvSpPr>
          <p:nvPr>
            <p:ph type="title"/>
          </p:nvPr>
        </p:nvSpPr>
        <p:spPr>
          <a:xfrm>
            <a:off x="839788" y="365126"/>
            <a:ext cx="10515600" cy="823912"/>
          </a:xfrm>
        </p:spPr>
        <p:txBody>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9FA2E5EC-33D7-D142-8D16-C9683B2BEF27}"/>
              </a:ext>
            </a:extLst>
          </p:cNvPr>
          <p:cNvSpPr>
            <a:spLocks noGrp="1"/>
          </p:cNvSpPr>
          <p:nvPr>
            <p:ph type="body" idx="1"/>
          </p:nvPr>
        </p:nvSpPr>
        <p:spPr>
          <a:xfrm>
            <a:off x="838200" y="1412806"/>
            <a:ext cx="5157787" cy="7733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24A1D60-1E34-014F-9445-05CF71959F29}"/>
              </a:ext>
            </a:extLst>
          </p:cNvPr>
          <p:cNvSpPr>
            <a:spLocks noGrp="1"/>
          </p:cNvSpPr>
          <p:nvPr>
            <p:ph sz="half" idx="2"/>
          </p:nvPr>
        </p:nvSpPr>
        <p:spPr>
          <a:xfrm>
            <a:off x="838200" y="2236718"/>
            <a:ext cx="5157787" cy="34584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3121E6B-A135-9D45-BF20-D91EE6536ECC}"/>
              </a:ext>
            </a:extLst>
          </p:cNvPr>
          <p:cNvSpPr>
            <a:spLocks noGrp="1"/>
          </p:cNvSpPr>
          <p:nvPr>
            <p:ph type="body" sz="quarter" idx="3"/>
          </p:nvPr>
        </p:nvSpPr>
        <p:spPr>
          <a:xfrm>
            <a:off x="6170612" y="1412806"/>
            <a:ext cx="5183188" cy="7733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81036D6-74EC-8D47-8519-6613C74814E4}"/>
              </a:ext>
            </a:extLst>
          </p:cNvPr>
          <p:cNvSpPr>
            <a:spLocks noGrp="1"/>
          </p:cNvSpPr>
          <p:nvPr>
            <p:ph sz="quarter" idx="4"/>
          </p:nvPr>
        </p:nvSpPr>
        <p:spPr>
          <a:xfrm>
            <a:off x="6170612" y="2236718"/>
            <a:ext cx="5183188" cy="34584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09696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0F208-449D-D242-B105-5B7A88756FBF}"/>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785176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813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5BD95-8F6A-4B46-90B2-11C964AC656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B059219-CC8F-3544-8383-A9FCE5B87076}"/>
              </a:ext>
            </a:extLst>
          </p:cNvPr>
          <p:cNvSpPr>
            <a:spLocks noGrp="1"/>
          </p:cNvSpPr>
          <p:nvPr>
            <p:ph idx="1"/>
          </p:nvPr>
        </p:nvSpPr>
        <p:spPr>
          <a:xfrm>
            <a:off x="5180012" y="460651"/>
            <a:ext cx="6172200" cy="51251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271074F-A812-B540-BCF4-7B98419D8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694994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62333-E1A1-D941-84B1-7B071BB090F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DBEA548-409F-D348-AD56-E08CFCDC268B}"/>
              </a:ext>
            </a:extLst>
          </p:cNvPr>
          <p:cNvSpPr>
            <a:spLocks noGrp="1"/>
          </p:cNvSpPr>
          <p:nvPr>
            <p:ph type="pic" idx="1"/>
          </p:nvPr>
        </p:nvSpPr>
        <p:spPr>
          <a:xfrm>
            <a:off x="5180012" y="45720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99982A06-CE86-D542-BF5F-70A17AF33D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024824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4B1A9">
            <a:alpha val="15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80CE4C-0CC6-F94D-84B4-D4345180B752}"/>
              </a:ext>
            </a:extLst>
          </p:cNvPr>
          <p:cNvSpPr>
            <a:spLocks noGrp="1"/>
          </p:cNvSpPr>
          <p:nvPr>
            <p:ph type="title"/>
          </p:nvPr>
        </p:nvSpPr>
        <p:spPr>
          <a:xfrm>
            <a:off x="838200" y="365125"/>
            <a:ext cx="10515600" cy="827571"/>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FA99EF0C-D8E1-4345-AC34-AC2AD177995A}"/>
              </a:ext>
            </a:extLst>
          </p:cNvPr>
          <p:cNvSpPr>
            <a:spLocks noGrp="1"/>
          </p:cNvSpPr>
          <p:nvPr>
            <p:ph type="body" idx="1"/>
          </p:nvPr>
        </p:nvSpPr>
        <p:spPr>
          <a:xfrm>
            <a:off x="838200" y="1490871"/>
            <a:ext cx="10515600" cy="417443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7" name="Picture 6">
            <a:extLst>
              <a:ext uri="{FF2B5EF4-FFF2-40B4-BE49-F238E27FC236}">
                <a16:creationId xmlns:a16="http://schemas.microsoft.com/office/drawing/2014/main" id="{89274212-F328-DE4B-8062-A4A7FD27E090}"/>
              </a:ext>
            </a:extLst>
          </p:cNvPr>
          <p:cNvPicPr>
            <a:picLocks noChangeAspect="1"/>
          </p:cNvPicPr>
          <p:nvPr userDrawn="1"/>
        </p:nvPicPr>
        <p:blipFill>
          <a:blip r:embed="rId13"/>
          <a:stretch>
            <a:fillRect/>
          </a:stretch>
        </p:blipFill>
        <p:spPr>
          <a:xfrm>
            <a:off x="9409387" y="5735637"/>
            <a:ext cx="2664372" cy="1075153"/>
          </a:xfrm>
          <a:prstGeom prst="rect">
            <a:avLst/>
          </a:prstGeom>
        </p:spPr>
      </p:pic>
    </p:spTree>
    <p:extLst>
      <p:ext uri="{BB962C8B-B14F-4D97-AF65-F5344CB8AC3E}">
        <p14:creationId xmlns:p14="http://schemas.microsoft.com/office/powerpoint/2010/main" val="1680106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0B5F7F"/>
          </a:solidFill>
          <a:latin typeface="Avenir Next LT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rawpixel.com/search/family%20silhouette" TargetMode="External"/><Relationship Id="rId2" Type="http://schemas.openxmlformats.org/officeDocument/2006/relationships/image" Target="../media/image2.1"/><Relationship Id="rId1" Type="http://schemas.openxmlformats.org/officeDocument/2006/relationships/slideLayout" Target="../slideLayouts/slideLayout1.xml"/><Relationship Id="rId5" Type="http://schemas.openxmlformats.org/officeDocument/2006/relationships/hyperlink" Target="https://www.flickr.com/photos/freepress/8580408850" TargetMode="Externa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rawpixel.com/image/380149/free-photo-image-business-help-achievement" TargetMode="External"/><Relationship Id="rId2" Type="http://schemas.openxmlformats.org/officeDocument/2006/relationships/image" Target="../media/image13.1"/><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hyperlink" Target="https://picnicwithants.com/2017/10/06/thank-you-ever-so-much/" TargetMode="Externa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blog.gvsig.org/2015/11/06/11gvsig-code-sprint-2/"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granite.pressbooks.pub/mgmt805/chapter/the-complexity-of-diversity/" TargetMode="External"/><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thinkingaboutmuseums.com/2019/01/07/museum-challenges-for-2019/" TargetMode="External"/><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www.liberties.eu/en/news/some-boyfriends-ask-too-much-so-do-some-governments/14943" TargetMode="External"/><Relationship Id="rId2" Type="http://schemas.openxmlformats.org/officeDocument/2006/relationships/image" Target="../media/image8.2"/><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chaimsteinmetz.blogspot.com/2019/09/developmental-disabilities-weve-come.html" TargetMode="External"/><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owl.excelsior.edu/writing-process/prewriting-strategies/prewriting-strategies-journaling/"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a:extLst>
              <a:ext uri="{FF2B5EF4-FFF2-40B4-BE49-F238E27FC236}">
                <a16:creationId xmlns:a16="http://schemas.microsoft.com/office/drawing/2014/main" id="{FCF719DF-C132-4B4C-B3DB-3D2A5429AE29}"/>
              </a:ext>
            </a:extLst>
          </p:cNvPr>
          <p:cNvSpPr>
            <a:spLocks noGrp="1"/>
          </p:cNvSpPr>
          <p:nvPr>
            <p:ph type="ctrTitle"/>
          </p:nvPr>
        </p:nvSpPr>
        <p:spPr bwMode="auto">
          <a:xfrm>
            <a:off x="1581331" y="1081078"/>
            <a:ext cx="6596688" cy="10746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eaLnBrk="1" hangingPunct="1"/>
            <a:r>
              <a:rPr lang="en-US" altLang="en-US" sz="5400" dirty="0">
                <a:latin typeface="Avenir Next LT Pro" panose="020B0504020202020204" pitchFamily="34" charset="0"/>
                <a:cs typeface="Arial" panose="020B0604020202020204" pitchFamily="34" charset="0"/>
              </a:rPr>
              <a:t>Can you hear us ?</a:t>
            </a:r>
            <a:br>
              <a:rPr lang="en-US" altLang="en-US" sz="5400" dirty="0">
                <a:latin typeface="Avenir Next LT Pro" panose="020B0504020202020204" pitchFamily="34" charset="0"/>
                <a:cs typeface="Arial" panose="020B0604020202020204" pitchFamily="34" charset="0"/>
              </a:rPr>
            </a:br>
            <a:br>
              <a:rPr lang="en-US" altLang="en-US" sz="5400" dirty="0">
                <a:latin typeface="Avenir Next LT Pro" panose="020B0504020202020204" pitchFamily="34" charset="0"/>
                <a:cs typeface="Arial" panose="020B0604020202020204" pitchFamily="34" charset="0"/>
              </a:rPr>
            </a:br>
            <a:br>
              <a:rPr lang="en-US" altLang="en-US" sz="4800" b="1" dirty="0">
                <a:latin typeface="Avenir Next LT Pro" panose="020B0504020202020204" pitchFamily="34" charset="0"/>
                <a:cs typeface="Arial" panose="020B0604020202020204" pitchFamily="34" charset="0"/>
              </a:rPr>
            </a:br>
            <a:br>
              <a:rPr lang="en-US" altLang="en-US" sz="4800" b="1" dirty="0">
                <a:latin typeface="Avenir Next LT Pro" panose="020B0504020202020204" pitchFamily="34" charset="0"/>
                <a:cs typeface="Arial" panose="020B0604020202020204" pitchFamily="34" charset="0"/>
              </a:rPr>
            </a:br>
            <a:br>
              <a:rPr lang="en-US" altLang="en-US" sz="4800" b="1" dirty="0">
                <a:latin typeface="Avenir Next LT Pro" panose="020B0504020202020204" pitchFamily="34" charset="0"/>
                <a:cs typeface="Arial" panose="020B0604020202020204" pitchFamily="34" charset="0"/>
              </a:rPr>
            </a:br>
            <a:endParaRPr lang="en-US" altLang="en-US" sz="4800" b="1" dirty="0">
              <a:latin typeface="Avenir Next LT Pro" panose="020B05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179CF77-DCE1-CF17-9F84-4E9DDC13CB1C}"/>
              </a:ext>
            </a:extLst>
          </p:cNvPr>
          <p:cNvSpPr txBox="1"/>
          <p:nvPr/>
        </p:nvSpPr>
        <p:spPr>
          <a:xfrm rot="10800000" flipV="1">
            <a:off x="0" y="2571413"/>
            <a:ext cx="12192000" cy="1569660"/>
          </a:xfrm>
          <a:prstGeom prst="rect">
            <a:avLst/>
          </a:prstGeom>
          <a:noFill/>
        </p:spPr>
        <p:txBody>
          <a:bodyPr wrap="square" rtlCol="0">
            <a:spAutoFit/>
          </a:bodyPr>
          <a:lstStyle/>
          <a:p>
            <a:r>
              <a:rPr lang="en-GB" sz="4800" dirty="0">
                <a:latin typeface="Avenir Next LT Pro" panose="020B0504020202020204" pitchFamily="34" charset="0"/>
              </a:rPr>
              <a:t>          Listening and Learning</a:t>
            </a:r>
          </a:p>
          <a:p>
            <a:r>
              <a:rPr lang="en-GB" sz="4800" dirty="0">
                <a:latin typeface="Avenir Next LT Pro" panose="020B0504020202020204" pitchFamily="34" charset="0"/>
              </a:rPr>
              <a:t> from engagement with parents and carers </a:t>
            </a:r>
          </a:p>
        </p:txBody>
      </p:sp>
      <p:pic>
        <p:nvPicPr>
          <p:cNvPr id="6" name="Picture 5" descr="A group of people standing&#10;&#10;Description automatically generated with low confidence">
            <a:extLst>
              <a:ext uri="{FF2B5EF4-FFF2-40B4-BE49-F238E27FC236}">
                <a16:creationId xmlns:a16="http://schemas.microsoft.com/office/drawing/2014/main" id="{5EDD4FCB-926E-2CAC-D6F4-B8B3FA478B3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58140" y="4556710"/>
            <a:ext cx="7113320" cy="2094626"/>
          </a:xfrm>
          <a:prstGeom prst="rect">
            <a:avLst/>
          </a:prstGeom>
        </p:spPr>
      </p:pic>
      <p:pic>
        <p:nvPicPr>
          <p:cNvPr id="8" name="Picture 7" descr="A pair of sunglasses&#10;&#10;Description automatically generated with low confidence">
            <a:extLst>
              <a:ext uri="{FF2B5EF4-FFF2-40B4-BE49-F238E27FC236}">
                <a16:creationId xmlns:a16="http://schemas.microsoft.com/office/drawing/2014/main" id="{15FFF17F-98DD-D538-11EE-59781B5A5DB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784869" y="463138"/>
            <a:ext cx="2922284" cy="2084763"/>
          </a:xfrm>
          <a:prstGeom prst="rect">
            <a:avLst/>
          </a:prstGeom>
        </p:spPr>
      </p:pic>
      <p:sp>
        <p:nvSpPr>
          <p:cNvPr id="11" name="TextBox 10">
            <a:extLst>
              <a:ext uri="{FF2B5EF4-FFF2-40B4-BE49-F238E27FC236}">
                <a16:creationId xmlns:a16="http://schemas.microsoft.com/office/drawing/2014/main" id="{E530FA2F-E3EF-A577-1706-E9FB95EBAEF5}"/>
              </a:ext>
            </a:extLst>
          </p:cNvPr>
          <p:cNvSpPr txBox="1"/>
          <p:nvPr/>
        </p:nvSpPr>
        <p:spPr>
          <a:xfrm>
            <a:off x="8015844" y="4703355"/>
            <a:ext cx="3823855" cy="707886"/>
          </a:xfrm>
          <a:prstGeom prst="rect">
            <a:avLst/>
          </a:prstGeom>
          <a:noFill/>
        </p:spPr>
        <p:txBody>
          <a:bodyPr wrap="square" rtlCol="0">
            <a:spAutoFit/>
          </a:bodyPr>
          <a:lstStyle/>
          <a:p>
            <a:r>
              <a:rPr lang="en-GB" sz="2000" dirty="0">
                <a:latin typeface="Avenir Next LT Pro" panose="020B0504020202020204" pitchFamily="34" charset="0"/>
              </a:rPr>
              <a:t>Helen Dunn</a:t>
            </a:r>
          </a:p>
          <a:p>
            <a:r>
              <a:rPr lang="en-GB" sz="2000" dirty="0">
                <a:latin typeface="Avenir Next LT Pro" panose="020B0504020202020204" pitchFamily="34" charset="0"/>
              </a:rPr>
              <a:t>Independent Social Worker </a:t>
            </a:r>
          </a:p>
        </p:txBody>
      </p:sp>
    </p:spTree>
    <p:extLst>
      <p:ext uri="{BB962C8B-B14F-4D97-AF65-F5344CB8AC3E}">
        <p14:creationId xmlns:p14="http://schemas.microsoft.com/office/powerpoint/2010/main" val="4223848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9BAC6-0C4F-464E-CDAD-D82DFE4603F8}"/>
              </a:ext>
            </a:extLst>
          </p:cNvPr>
          <p:cNvSpPr>
            <a:spLocks noGrp="1"/>
          </p:cNvSpPr>
          <p:nvPr>
            <p:ph type="title"/>
          </p:nvPr>
        </p:nvSpPr>
        <p:spPr/>
        <p:txBody>
          <a:bodyPr/>
          <a:lstStyle/>
          <a:p>
            <a:r>
              <a:rPr lang="en-GB" dirty="0"/>
              <a:t>What parents said worked for them</a:t>
            </a:r>
          </a:p>
        </p:txBody>
      </p:sp>
      <p:sp>
        <p:nvSpPr>
          <p:cNvPr id="3" name="Content Placeholder 2">
            <a:extLst>
              <a:ext uri="{FF2B5EF4-FFF2-40B4-BE49-F238E27FC236}">
                <a16:creationId xmlns:a16="http://schemas.microsoft.com/office/drawing/2014/main" id="{F86727E5-392F-5EB4-B428-328EB9F7A636}"/>
              </a:ext>
            </a:extLst>
          </p:cNvPr>
          <p:cNvSpPr>
            <a:spLocks noGrp="1"/>
          </p:cNvSpPr>
          <p:nvPr>
            <p:ph idx="1"/>
          </p:nvPr>
        </p:nvSpPr>
        <p:spPr/>
        <p:txBody>
          <a:bodyPr>
            <a:normAutofit lnSpcReduction="10000"/>
          </a:bodyPr>
          <a:lstStyle/>
          <a:p>
            <a:pPr marL="0" indent="0">
              <a:buNone/>
            </a:pPr>
            <a:endParaRPr lang="en-GB" b="1" dirty="0"/>
          </a:p>
          <a:p>
            <a:pPr marL="0" indent="0">
              <a:buNone/>
            </a:pPr>
            <a:r>
              <a:rPr lang="en-GB" b="1" dirty="0"/>
              <a:t>   Early Help and Family Support</a:t>
            </a:r>
          </a:p>
          <a:p>
            <a:endParaRPr lang="en-GB" dirty="0"/>
          </a:p>
          <a:p>
            <a:r>
              <a:rPr lang="en-GB" dirty="0"/>
              <a:t>“there`s a lack of early intervention – which actually leads to mental health problems” (Autism NI)</a:t>
            </a:r>
          </a:p>
          <a:p>
            <a:endParaRPr lang="en-GB" dirty="0"/>
          </a:p>
          <a:p>
            <a:r>
              <a:rPr lang="en-GB" dirty="0"/>
              <a:t>“you have to have a breakdown before you get help – if social workers – if social workers don’t look after the parents there will be no one to look after the child” (Parent of a child with a disability)</a:t>
            </a:r>
          </a:p>
          <a:p>
            <a:endParaRPr lang="en-GB" dirty="0"/>
          </a:p>
        </p:txBody>
      </p:sp>
      <p:pic>
        <p:nvPicPr>
          <p:cNvPr id="4" name="Picture 3">
            <a:extLst>
              <a:ext uri="{FF2B5EF4-FFF2-40B4-BE49-F238E27FC236}">
                <a16:creationId xmlns:a16="http://schemas.microsoft.com/office/drawing/2014/main" id="{18E60318-FE0F-0C9A-85DF-689753EA1DD5}"/>
              </a:ext>
            </a:extLst>
          </p:cNvPr>
          <p:cNvPicPr>
            <a:picLocks noChangeAspect="1"/>
          </p:cNvPicPr>
          <p:nvPr/>
        </p:nvPicPr>
        <p:blipFill>
          <a:blip r:embed="rId2"/>
          <a:stretch>
            <a:fillRect/>
          </a:stretch>
        </p:blipFill>
        <p:spPr>
          <a:xfrm>
            <a:off x="9096499" y="1461053"/>
            <a:ext cx="1677091" cy="1033313"/>
          </a:xfrm>
          <a:prstGeom prst="rect">
            <a:avLst/>
          </a:prstGeom>
        </p:spPr>
      </p:pic>
    </p:spTree>
    <p:extLst>
      <p:ext uri="{BB962C8B-B14F-4D97-AF65-F5344CB8AC3E}">
        <p14:creationId xmlns:p14="http://schemas.microsoft.com/office/powerpoint/2010/main" val="2018080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7EFB2-4E05-59B8-7213-E3324A0EA565}"/>
              </a:ext>
            </a:extLst>
          </p:cNvPr>
          <p:cNvSpPr>
            <a:spLocks noGrp="1"/>
          </p:cNvSpPr>
          <p:nvPr>
            <p:ph type="title"/>
          </p:nvPr>
        </p:nvSpPr>
        <p:spPr/>
        <p:txBody>
          <a:bodyPr>
            <a:normAutofit/>
          </a:bodyPr>
          <a:lstStyle/>
          <a:p>
            <a:r>
              <a:rPr lang="en-GB" dirty="0"/>
              <a:t>What parents said worked for them </a:t>
            </a:r>
          </a:p>
        </p:txBody>
      </p:sp>
      <p:sp>
        <p:nvSpPr>
          <p:cNvPr id="3" name="Content Placeholder 2">
            <a:extLst>
              <a:ext uri="{FF2B5EF4-FFF2-40B4-BE49-F238E27FC236}">
                <a16:creationId xmlns:a16="http://schemas.microsoft.com/office/drawing/2014/main" id="{E3D16C6E-F6AC-4295-90FB-855F37A36B58}"/>
              </a:ext>
            </a:extLst>
          </p:cNvPr>
          <p:cNvSpPr>
            <a:spLocks noGrp="1"/>
          </p:cNvSpPr>
          <p:nvPr>
            <p:ph idx="1"/>
          </p:nvPr>
        </p:nvSpPr>
        <p:spPr>
          <a:xfrm>
            <a:off x="838200" y="1461053"/>
            <a:ext cx="10716492" cy="4429108"/>
          </a:xfrm>
        </p:spPr>
        <p:txBody>
          <a:bodyPr>
            <a:normAutofit fontScale="62500" lnSpcReduction="20000"/>
          </a:bodyPr>
          <a:lstStyle/>
          <a:p>
            <a:pPr marL="0" indent="0">
              <a:buNone/>
            </a:pPr>
            <a:endParaRPr lang="en-GB" b="1" dirty="0"/>
          </a:p>
          <a:p>
            <a:pPr marL="0" indent="0">
              <a:buNone/>
            </a:pPr>
            <a:r>
              <a:rPr lang="en-GB" b="1" dirty="0"/>
              <a:t>Positive Relationships</a:t>
            </a:r>
          </a:p>
          <a:p>
            <a:pPr marL="0" indent="0">
              <a:buNone/>
            </a:pPr>
            <a:endParaRPr lang="en-GB" b="1" dirty="0"/>
          </a:p>
          <a:p>
            <a:pPr marL="0" indent="0">
              <a:buNone/>
            </a:pPr>
            <a:r>
              <a:rPr lang="en-GB" dirty="0"/>
              <a:t>“there was one social worker who I felt really cared about me and I had a relationship with and I asked for her when my last child was being taken and I felt she was there for me” (Pause)</a:t>
            </a:r>
          </a:p>
          <a:p>
            <a:pPr marL="0" indent="0">
              <a:buNone/>
            </a:pPr>
            <a:endParaRPr lang="en-GB" dirty="0"/>
          </a:p>
          <a:p>
            <a:pPr marL="0" indent="0">
              <a:buNone/>
            </a:pPr>
            <a:r>
              <a:rPr lang="en-GB" dirty="0"/>
              <a:t>“ they hold your life in their hands”. (Pause – birth parents)</a:t>
            </a:r>
          </a:p>
          <a:p>
            <a:pPr marL="0" indent="0">
              <a:buNone/>
            </a:pPr>
            <a:endParaRPr lang="en-GB" dirty="0"/>
          </a:p>
          <a:p>
            <a:pPr marL="0" indent="0">
              <a:buNone/>
            </a:pPr>
            <a:r>
              <a:rPr lang="en-GB" b="1" dirty="0"/>
              <a:t>Advocacy</a:t>
            </a:r>
            <a:r>
              <a:rPr lang="en-GB" dirty="0"/>
              <a:t> </a:t>
            </a:r>
          </a:p>
          <a:p>
            <a:pPr marL="0" indent="0">
              <a:buNone/>
            </a:pPr>
            <a:endParaRPr lang="en-GB" dirty="0"/>
          </a:p>
          <a:p>
            <a:pPr marL="0" indent="0">
              <a:buNone/>
            </a:pPr>
            <a:r>
              <a:rPr lang="en-GB" dirty="0"/>
              <a:t>Parents and carers who availed of support from NIACRO and Women`s Aid stressed the importance of having someone to represent and speak up for them. </a:t>
            </a:r>
          </a:p>
          <a:p>
            <a:pPr marL="0" indent="0">
              <a:buNone/>
            </a:pPr>
            <a:r>
              <a:rPr lang="en-GB" dirty="0"/>
              <a:t>They could address the power imbalance -  could challenge and be able to explain court and admin processes</a:t>
            </a:r>
          </a:p>
        </p:txBody>
      </p:sp>
      <p:pic>
        <p:nvPicPr>
          <p:cNvPr id="5" name="Picture 4">
            <a:extLst>
              <a:ext uri="{FF2B5EF4-FFF2-40B4-BE49-F238E27FC236}">
                <a16:creationId xmlns:a16="http://schemas.microsoft.com/office/drawing/2014/main" id="{113A2CA0-7F22-5A93-A9DB-16BA5E759BE0}"/>
              </a:ext>
            </a:extLst>
          </p:cNvPr>
          <p:cNvPicPr>
            <a:picLocks noChangeAspect="1"/>
          </p:cNvPicPr>
          <p:nvPr/>
        </p:nvPicPr>
        <p:blipFill>
          <a:blip r:embed="rId2"/>
          <a:stretch>
            <a:fillRect/>
          </a:stretch>
        </p:blipFill>
        <p:spPr>
          <a:xfrm>
            <a:off x="10080383" y="996753"/>
            <a:ext cx="1474309" cy="1298561"/>
          </a:xfrm>
          <a:prstGeom prst="rect">
            <a:avLst/>
          </a:prstGeom>
        </p:spPr>
      </p:pic>
    </p:spTree>
    <p:extLst>
      <p:ext uri="{BB962C8B-B14F-4D97-AF65-F5344CB8AC3E}">
        <p14:creationId xmlns:p14="http://schemas.microsoft.com/office/powerpoint/2010/main" val="1014649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98534-2735-2C7C-55A5-3B41B1592DD2}"/>
              </a:ext>
            </a:extLst>
          </p:cNvPr>
          <p:cNvSpPr>
            <a:spLocks noGrp="1"/>
          </p:cNvSpPr>
          <p:nvPr>
            <p:ph type="title"/>
          </p:nvPr>
        </p:nvSpPr>
        <p:spPr/>
        <p:txBody>
          <a:bodyPr/>
          <a:lstStyle/>
          <a:p>
            <a:r>
              <a:rPr lang="en-GB" dirty="0"/>
              <a:t>What parents said worked for them</a:t>
            </a:r>
          </a:p>
        </p:txBody>
      </p:sp>
      <p:sp>
        <p:nvSpPr>
          <p:cNvPr id="3" name="Content Placeholder 2">
            <a:extLst>
              <a:ext uri="{FF2B5EF4-FFF2-40B4-BE49-F238E27FC236}">
                <a16:creationId xmlns:a16="http://schemas.microsoft.com/office/drawing/2014/main" id="{43944901-DD04-2BB7-875A-D4798349B76F}"/>
              </a:ext>
            </a:extLst>
          </p:cNvPr>
          <p:cNvSpPr>
            <a:spLocks noGrp="1"/>
          </p:cNvSpPr>
          <p:nvPr>
            <p:ph idx="1"/>
          </p:nvPr>
        </p:nvSpPr>
        <p:spPr/>
        <p:txBody>
          <a:bodyPr>
            <a:normAutofit fontScale="92500" lnSpcReduction="20000"/>
          </a:bodyPr>
          <a:lstStyle/>
          <a:p>
            <a:pPr marL="0" indent="0">
              <a:buNone/>
            </a:pPr>
            <a:endParaRPr lang="en-GB" b="1" dirty="0"/>
          </a:p>
          <a:p>
            <a:pPr marL="0" indent="0">
              <a:buNone/>
            </a:pPr>
            <a:r>
              <a:rPr lang="en-GB" b="1" dirty="0"/>
              <a:t>Peer support </a:t>
            </a:r>
          </a:p>
          <a:p>
            <a:pPr marL="0" indent="0">
              <a:buNone/>
            </a:pPr>
            <a:endParaRPr lang="en-GB" b="1" dirty="0"/>
          </a:p>
          <a:p>
            <a:pPr marL="0" indent="0">
              <a:buNone/>
            </a:pPr>
            <a:r>
              <a:rPr lang="en-GB" dirty="0"/>
              <a:t>“its so hard to quantify the feeling of safety , being heard , and being held – and being in a group of women who are in the same position- its so freeing, it brought me out the other side”</a:t>
            </a:r>
          </a:p>
          <a:p>
            <a:pPr marL="0" indent="0">
              <a:buNone/>
            </a:pPr>
            <a:r>
              <a:rPr lang="en-GB" dirty="0"/>
              <a:t>(ABC PIP)</a:t>
            </a:r>
          </a:p>
          <a:p>
            <a:pPr marL="0" indent="0">
              <a:buNone/>
            </a:pPr>
            <a:endParaRPr lang="en-GB" dirty="0"/>
          </a:p>
          <a:p>
            <a:pPr marL="0" indent="0">
              <a:buNone/>
            </a:pPr>
            <a:r>
              <a:rPr lang="en-GB" dirty="0"/>
              <a:t>“Everyone would benefit from meeting with other parents – we all have different stories but we get so much support from sharing with each other” (Together as One) </a:t>
            </a:r>
          </a:p>
          <a:p>
            <a:endParaRPr lang="en-GB" dirty="0"/>
          </a:p>
        </p:txBody>
      </p:sp>
      <p:pic>
        <p:nvPicPr>
          <p:cNvPr id="4" name="Picture 3">
            <a:extLst>
              <a:ext uri="{FF2B5EF4-FFF2-40B4-BE49-F238E27FC236}">
                <a16:creationId xmlns:a16="http://schemas.microsoft.com/office/drawing/2014/main" id="{72876963-DB6E-1180-B592-945A200A6961}"/>
              </a:ext>
            </a:extLst>
          </p:cNvPr>
          <p:cNvPicPr>
            <a:picLocks noChangeAspect="1"/>
          </p:cNvPicPr>
          <p:nvPr/>
        </p:nvPicPr>
        <p:blipFill>
          <a:blip r:embed="rId2"/>
          <a:stretch>
            <a:fillRect/>
          </a:stretch>
        </p:blipFill>
        <p:spPr>
          <a:xfrm>
            <a:off x="10149011" y="1192695"/>
            <a:ext cx="1411678" cy="1087468"/>
          </a:xfrm>
          <a:prstGeom prst="rect">
            <a:avLst/>
          </a:prstGeom>
        </p:spPr>
      </p:pic>
    </p:spTree>
    <p:extLst>
      <p:ext uri="{BB962C8B-B14F-4D97-AF65-F5344CB8AC3E}">
        <p14:creationId xmlns:p14="http://schemas.microsoft.com/office/powerpoint/2010/main" val="1543965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5AFE5-1C87-7783-A424-3F78D8195C34}"/>
              </a:ext>
            </a:extLst>
          </p:cNvPr>
          <p:cNvSpPr>
            <a:spLocks noGrp="1"/>
          </p:cNvSpPr>
          <p:nvPr>
            <p:ph type="title"/>
          </p:nvPr>
        </p:nvSpPr>
        <p:spPr>
          <a:xfrm>
            <a:off x="839788" y="457201"/>
            <a:ext cx="8892935" cy="532356"/>
          </a:xfrm>
        </p:spPr>
        <p:txBody>
          <a:bodyPr anchor="b">
            <a:normAutofit/>
          </a:bodyPr>
          <a:lstStyle/>
          <a:p>
            <a:r>
              <a:rPr lang="en-GB" dirty="0"/>
              <a:t>What parents said worked for them</a:t>
            </a:r>
          </a:p>
        </p:txBody>
      </p:sp>
      <p:pic>
        <p:nvPicPr>
          <p:cNvPr id="5" name="Picture 4" descr="A group of people holding up their hands&#10;&#10;Description automatically generated with low confidence">
            <a:extLst>
              <a:ext uri="{FF2B5EF4-FFF2-40B4-BE49-F238E27FC236}">
                <a16:creationId xmlns:a16="http://schemas.microsoft.com/office/drawing/2014/main" id="{43B560E1-F404-C506-24E2-293B50ED65F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058671" y="1246311"/>
            <a:ext cx="3819633" cy="3839256"/>
          </a:xfrm>
          <a:prstGeom prst="rect">
            <a:avLst/>
          </a:prstGeom>
          <a:noFill/>
        </p:spPr>
      </p:pic>
      <p:sp>
        <p:nvSpPr>
          <p:cNvPr id="3" name="Content Placeholder 2">
            <a:extLst>
              <a:ext uri="{FF2B5EF4-FFF2-40B4-BE49-F238E27FC236}">
                <a16:creationId xmlns:a16="http://schemas.microsoft.com/office/drawing/2014/main" id="{D14F0ED0-A42C-0342-9766-3E443214CC23}"/>
              </a:ext>
            </a:extLst>
          </p:cNvPr>
          <p:cNvSpPr>
            <a:spLocks noGrp="1"/>
          </p:cNvSpPr>
          <p:nvPr>
            <p:ph type="body" sz="half" idx="2"/>
          </p:nvPr>
        </p:nvSpPr>
        <p:spPr>
          <a:xfrm>
            <a:off x="313696" y="1139869"/>
            <a:ext cx="7106281" cy="5597816"/>
          </a:xfrm>
        </p:spPr>
        <p:txBody>
          <a:bodyPr>
            <a:normAutofit/>
          </a:bodyPr>
          <a:lstStyle/>
          <a:p>
            <a:pPr marL="0" indent="0">
              <a:buNone/>
            </a:pPr>
            <a:r>
              <a:rPr lang="en-GB" sz="1500" dirty="0"/>
              <a:t>  </a:t>
            </a:r>
          </a:p>
          <a:p>
            <a:pPr marL="0" indent="0">
              <a:buNone/>
            </a:pPr>
            <a:r>
              <a:rPr lang="en-GB" sz="1500" dirty="0"/>
              <a:t>                               </a:t>
            </a:r>
            <a:r>
              <a:rPr lang="en-GB" sz="2800" b="1" dirty="0"/>
              <a:t>Lets work together</a:t>
            </a:r>
          </a:p>
          <a:p>
            <a:r>
              <a:rPr lang="en-GB" sz="2000" dirty="0"/>
              <a:t>“</a:t>
            </a:r>
            <a:r>
              <a:rPr lang="en-GB" sz="2400" dirty="0"/>
              <a:t>Services should be working in partnership with parents.”</a:t>
            </a:r>
          </a:p>
          <a:p>
            <a:endParaRPr lang="en-GB" sz="2400" dirty="0"/>
          </a:p>
          <a:p>
            <a:r>
              <a:rPr lang="en-GB" sz="2400" dirty="0"/>
              <a:t>“Some of the burden should be removed from social workers, for their protection, by developing peer support and buddy systems.”</a:t>
            </a:r>
          </a:p>
          <a:p>
            <a:endParaRPr lang="en-GB" sz="2400" dirty="0"/>
          </a:p>
          <a:p>
            <a:r>
              <a:rPr lang="en-GB" sz="2400" dirty="0"/>
              <a:t>“Even though services aren’t perfect, this parent’s forum is proof that change is possible, that people do want to do better – it gives me a sense of hope.”</a:t>
            </a:r>
          </a:p>
          <a:p>
            <a:endParaRPr lang="en-GB" sz="1500" dirty="0"/>
          </a:p>
          <a:p>
            <a:endParaRPr lang="en-GB" sz="1500" dirty="0"/>
          </a:p>
        </p:txBody>
      </p:sp>
    </p:spTree>
    <p:extLst>
      <p:ext uri="{BB962C8B-B14F-4D97-AF65-F5344CB8AC3E}">
        <p14:creationId xmlns:p14="http://schemas.microsoft.com/office/powerpoint/2010/main" val="558230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7C6B4-13B3-61B3-2137-568A53B4970D}"/>
              </a:ext>
            </a:extLst>
          </p:cNvPr>
          <p:cNvSpPr>
            <a:spLocks noGrp="1"/>
          </p:cNvSpPr>
          <p:nvPr>
            <p:ph type="title"/>
          </p:nvPr>
        </p:nvSpPr>
        <p:spPr>
          <a:xfrm>
            <a:off x="838200" y="365125"/>
            <a:ext cx="10515600" cy="1301115"/>
          </a:xfrm>
        </p:spPr>
        <p:txBody>
          <a:bodyPr>
            <a:normAutofit fontScale="90000"/>
          </a:bodyPr>
          <a:lstStyle/>
          <a:p>
            <a:br>
              <a:rPr lang="en-GB" dirty="0"/>
            </a:br>
            <a:r>
              <a:rPr lang="en-GB" dirty="0"/>
              <a:t>IONBHÁ</a:t>
            </a:r>
            <a:br>
              <a:rPr lang="en-GB" dirty="0"/>
            </a:br>
            <a:br>
              <a:rPr lang="en-GB" dirty="0"/>
            </a:br>
            <a:r>
              <a:rPr lang="en-GB" sz="2400" dirty="0"/>
              <a:t>The Empathy Book of Ireland ed. Cillian Murphy, Pat Dolan , Gillian Browne &amp; Mark Brennan </a:t>
            </a:r>
            <a:endParaRPr lang="en-GB" dirty="0"/>
          </a:p>
        </p:txBody>
      </p:sp>
      <p:sp>
        <p:nvSpPr>
          <p:cNvPr id="3" name="Content Placeholder 2">
            <a:extLst>
              <a:ext uri="{FF2B5EF4-FFF2-40B4-BE49-F238E27FC236}">
                <a16:creationId xmlns:a16="http://schemas.microsoft.com/office/drawing/2014/main" id="{A000A4F8-0AEA-A03B-0676-189BBF62CEC5}"/>
              </a:ext>
            </a:extLst>
          </p:cNvPr>
          <p:cNvSpPr>
            <a:spLocks noGrp="1"/>
          </p:cNvSpPr>
          <p:nvPr>
            <p:ph idx="1"/>
          </p:nvPr>
        </p:nvSpPr>
        <p:spPr>
          <a:xfrm>
            <a:off x="838200" y="1869439"/>
            <a:ext cx="10515600" cy="3795865"/>
          </a:xfrm>
        </p:spPr>
        <p:txBody>
          <a:bodyPr/>
          <a:lstStyle/>
          <a:p>
            <a:pPr algn="ctr"/>
            <a:endParaRPr lang="en-GB" dirty="0"/>
          </a:p>
          <a:p>
            <a:pPr marL="0" indent="0" algn="ctr">
              <a:buNone/>
            </a:pPr>
            <a:r>
              <a:rPr lang="en-GB" dirty="0"/>
              <a:t>“Today, compassion , empathy and kindness are at the core of our capacity to respond and recover from any current crisis and can be our anchor and inoculation as we face inevitable future challenges.” </a:t>
            </a:r>
          </a:p>
        </p:txBody>
      </p:sp>
      <p:pic>
        <p:nvPicPr>
          <p:cNvPr id="6" name="Picture 5">
            <a:extLst>
              <a:ext uri="{FF2B5EF4-FFF2-40B4-BE49-F238E27FC236}">
                <a16:creationId xmlns:a16="http://schemas.microsoft.com/office/drawing/2014/main" id="{009318C0-3CEB-D70B-572B-05C9C81F0E7F}"/>
              </a:ext>
            </a:extLst>
          </p:cNvPr>
          <p:cNvPicPr>
            <a:picLocks noChangeAspect="1"/>
          </p:cNvPicPr>
          <p:nvPr/>
        </p:nvPicPr>
        <p:blipFill>
          <a:blip r:embed="rId2"/>
          <a:stretch>
            <a:fillRect/>
          </a:stretch>
        </p:blipFill>
        <p:spPr>
          <a:xfrm>
            <a:off x="1606792" y="3895107"/>
            <a:ext cx="2257308" cy="2758356"/>
          </a:xfrm>
          <a:prstGeom prst="rect">
            <a:avLst/>
          </a:prstGeom>
        </p:spPr>
      </p:pic>
    </p:spTree>
    <p:extLst>
      <p:ext uri="{BB962C8B-B14F-4D97-AF65-F5344CB8AC3E}">
        <p14:creationId xmlns:p14="http://schemas.microsoft.com/office/powerpoint/2010/main" val="2285151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4" descr="C:\Documents and Settings\Steven\Desktop\fb.jpg">
            <a:extLst>
              <a:ext uri="{FF2B5EF4-FFF2-40B4-BE49-F238E27FC236}">
                <a16:creationId xmlns:a16="http://schemas.microsoft.com/office/drawing/2014/main" id="{1D7342F5-209F-9943-B5A1-056890C6FB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9983" y="4059044"/>
            <a:ext cx="31623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3">
            <a:extLst>
              <a:ext uri="{FF2B5EF4-FFF2-40B4-BE49-F238E27FC236}">
                <a16:creationId xmlns:a16="http://schemas.microsoft.com/office/drawing/2014/main" id="{617B97A5-AA20-8E4E-9867-18C1095766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50989" y="2593212"/>
            <a:ext cx="2300288" cy="11668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descr="A picture containing text, stationary, writing implement, pen&#10;&#10;Description automatically generated">
            <a:extLst>
              <a:ext uri="{FF2B5EF4-FFF2-40B4-BE49-F238E27FC236}">
                <a16:creationId xmlns:a16="http://schemas.microsoft.com/office/drawing/2014/main" id="{2BD62895-B4DB-18C4-45C8-93A77D4DA64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40723" y="605642"/>
            <a:ext cx="7313221" cy="5759532"/>
          </a:xfrm>
          <a:prstGeom prst="rect">
            <a:avLst/>
          </a:prstGeom>
        </p:spPr>
      </p:pic>
    </p:spTree>
    <p:extLst>
      <p:ext uri="{BB962C8B-B14F-4D97-AF65-F5344CB8AC3E}">
        <p14:creationId xmlns:p14="http://schemas.microsoft.com/office/powerpoint/2010/main" val="811392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a:extLst>
              <a:ext uri="{FF2B5EF4-FFF2-40B4-BE49-F238E27FC236}">
                <a16:creationId xmlns:a16="http://schemas.microsoft.com/office/drawing/2014/main" id="{FCF719DF-C132-4B4C-B3DB-3D2A5429AE29}"/>
              </a:ext>
            </a:extLst>
          </p:cNvPr>
          <p:cNvSpPr>
            <a:spLocks noGrp="1"/>
          </p:cNvSpPr>
          <p:nvPr>
            <p:ph type="ctrTitle"/>
          </p:nvPr>
        </p:nvSpPr>
        <p:spPr bwMode="auto">
          <a:xfrm>
            <a:off x="792480" y="498764"/>
            <a:ext cx="9337039" cy="12487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eaLnBrk="1" hangingPunct="1"/>
            <a:r>
              <a:rPr lang="en-US" altLang="en-US" sz="3200" b="1" dirty="0">
                <a:latin typeface="Avenir Next LT Pro" panose="020B0504020202020204" pitchFamily="34" charset="0"/>
                <a:cs typeface="Arial" panose="020B0604020202020204" pitchFamily="34" charset="0"/>
              </a:rPr>
              <a:t>Independent Review of Children`s Social Care  </a:t>
            </a:r>
          </a:p>
        </p:txBody>
      </p:sp>
      <p:sp>
        <p:nvSpPr>
          <p:cNvPr id="2" name="TextBox 1">
            <a:extLst>
              <a:ext uri="{FF2B5EF4-FFF2-40B4-BE49-F238E27FC236}">
                <a16:creationId xmlns:a16="http://schemas.microsoft.com/office/drawing/2014/main" id="{4405AB5B-27CA-12F0-C0A2-EFDA1FA4081D}"/>
              </a:ext>
            </a:extLst>
          </p:cNvPr>
          <p:cNvSpPr txBox="1"/>
          <p:nvPr/>
        </p:nvSpPr>
        <p:spPr>
          <a:xfrm>
            <a:off x="1175658" y="1056904"/>
            <a:ext cx="8528518" cy="369332"/>
          </a:xfrm>
          <a:prstGeom prst="rect">
            <a:avLst/>
          </a:prstGeom>
          <a:noFill/>
        </p:spPr>
        <p:txBody>
          <a:bodyPr wrap="square" rtlCol="0">
            <a:spAutoFit/>
          </a:bodyPr>
          <a:lstStyle/>
          <a:p>
            <a:r>
              <a:rPr lang="en-GB" dirty="0"/>
              <a:t>Professor Ray Jones , Marie Roulston , Professor Pat Dolan , Judge Patricia Smyth </a:t>
            </a:r>
          </a:p>
        </p:txBody>
      </p:sp>
      <p:sp>
        <p:nvSpPr>
          <p:cNvPr id="3" name="TextBox 2">
            <a:extLst>
              <a:ext uri="{FF2B5EF4-FFF2-40B4-BE49-F238E27FC236}">
                <a16:creationId xmlns:a16="http://schemas.microsoft.com/office/drawing/2014/main" id="{E5CB0B27-1521-C46E-C2AD-4F10EB84AE8E}"/>
              </a:ext>
            </a:extLst>
          </p:cNvPr>
          <p:cNvSpPr txBox="1"/>
          <p:nvPr/>
        </p:nvSpPr>
        <p:spPr>
          <a:xfrm>
            <a:off x="558140" y="1747522"/>
            <a:ext cx="11044052" cy="4401205"/>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Avenir Next LT Pro" panose="020B0504020202020204" pitchFamily="34" charset="0"/>
              </a:rPr>
              <a:t>In February 2022 the Department of Health announced that an Independent Review of Children’s Social Care in Northern Ireland would be undertaken, led by Professor Ray Jones</a:t>
            </a:r>
          </a:p>
          <a:p>
            <a:pPr marL="285750" indent="-285750">
              <a:buFont typeface="Arial" panose="020B0604020202020204" pitchFamily="34" charset="0"/>
              <a:buChar char="•"/>
            </a:pPr>
            <a:endParaRPr lang="en-GB" sz="2000" dirty="0">
              <a:latin typeface="Avenir Next LT Pro" panose="020B0504020202020204" pitchFamily="34" charset="0"/>
            </a:endParaRPr>
          </a:p>
          <a:p>
            <a:pPr marL="285750" indent="-285750">
              <a:buFont typeface="Arial" panose="020B0604020202020204" pitchFamily="34" charset="0"/>
              <a:buChar char="•"/>
            </a:pPr>
            <a:r>
              <a:rPr lang="en-GB" sz="2000" dirty="0">
                <a:latin typeface="Avenir Next LT Pro" panose="020B0504020202020204" pitchFamily="34" charset="0"/>
              </a:rPr>
              <a:t>Children in Northern Ireland (CiNI) was commissioned to support the review by ensuring its work would be informed by the views and experiences of parents and carers of children, who have received services. </a:t>
            </a:r>
          </a:p>
          <a:p>
            <a:pPr marL="285750" indent="-285750">
              <a:buFont typeface="Arial" panose="020B0604020202020204" pitchFamily="34" charset="0"/>
              <a:buChar char="•"/>
            </a:pPr>
            <a:r>
              <a:rPr lang="en-GB" sz="2000" dirty="0">
                <a:latin typeface="Avenir Next LT Pro" panose="020B0504020202020204" pitchFamily="34" charset="0"/>
              </a:rPr>
              <a:t>Participants were provided with the opportunity to contribute their opinions and ideas to the work of the review.</a:t>
            </a:r>
          </a:p>
          <a:p>
            <a:pPr marL="285750" indent="-285750">
              <a:buFont typeface="Arial" panose="020B0604020202020204" pitchFamily="34" charset="0"/>
              <a:buChar char="•"/>
            </a:pPr>
            <a:r>
              <a:rPr lang="en-GB" sz="2000" dirty="0">
                <a:latin typeface="Avenir Next LT Pro" panose="020B0504020202020204" pitchFamily="34" charset="0"/>
              </a:rPr>
              <a:t>Face to face meetings with Prof. Jones</a:t>
            </a:r>
          </a:p>
          <a:p>
            <a:pPr marL="285750" indent="-285750">
              <a:buFont typeface="Arial" panose="020B0604020202020204" pitchFamily="34" charset="0"/>
              <a:buChar char="•"/>
            </a:pPr>
            <a:r>
              <a:rPr lang="en-GB" sz="2000" dirty="0">
                <a:latin typeface="Avenir Next LT Pro" panose="020B0504020202020204" pitchFamily="34" charset="0"/>
              </a:rPr>
              <a:t>Attendance at workshops</a:t>
            </a:r>
          </a:p>
          <a:p>
            <a:pPr marL="285750" indent="-285750">
              <a:buFont typeface="Arial" panose="020B0604020202020204" pitchFamily="34" charset="0"/>
              <a:buChar char="•"/>
            </a:pPr>
            <a:endParaRPr lang="en-GB" sz="2000" dirty="0">
              <a:latin typeface="Avenir Next LT Pro" panose="020B0504020202020204" pitchFamily="34" charset="0"/>
            </a:endParaRPr>
          </a:p>
          <a:p>
            <a:pPr marL="285750" indent="-285750">
              <a:buFont typeface="Arial" panose="020B0604020202020204" pitchFamily="34" charset="0"/>
              <a:buChar char="•"/>
            </a:pPr>
            <a:r>
              <a:rPr lang="en-GB" sz="2000" dirty="0">
                <a:latin typeface="Avenir Next LT Pro" panose="020B0504020202020204" pitchFamily="34" charset="0"/>
              </a:rPr>
              <a:t>178 parents and carers – 16 groups and 1-1 conversation</a:t>
            </a:r>
          </a:p>
          <a:p>
            <a:pPr marL="285750" indent="-285750">
              <a:buFont typeface="Arial" panose="020B0604020202020204" pitchFamily="34" charset="0"/>
              <a:buChar char="•"/>
            </a:pPr>
            <a:endParaRPr lang="en-GB" sz="2000" dirty="0">
              <a:latin typeface="Avenir Next LT Pro" panose="020B0504020202020204" pitchFamily="34" charset="0"/>
            </a:endParaRPr>
          </a:p>
          <a:p>
            <a:pPr marL="285750" indent="-285750">
              <a:buFont typeface="Arial" panose="020B0604020202020204" pitchFamily="34" charset="0"/>
              <a:buChar char="•"/>
            </a:pPr>
            <a:r>
              <a:rPr lang="en-GB" sz="2000" dirty="0">
                <a:latin typeface="Avenir Next LT Pro" panose="020B0504020202020204" pitchFamily="34" charset="0"/>
              </a:rPr>
              <a:t>VOYPIC -    Experts by Experience Reference Group </a:t>
            </a:r>
          </a:p>
        </p:txBody>
      </p:sp>
    </p:spTree>
    <p:extLst>
      <p:ext uri="{BB962C8B-B14F-4D97-AF65-F5344CB8AC3E}">
        <p14:creationId xmlns:p14="http://schemas.microsoft.com/office/powerpoint/2010/main" val="312324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E1CF3-BF02-079A-10F6-34836BEFF0D4}"/>
              </a:ext>
            </a:extLst>
          </p:cNvPr>
          <p:cNvSpPr>
            <a:spLocks noGrp="1"/>
          </p:cNvSpPr>
          <p:nvPr>
            <p:ph type="title"/>
          </p:nvPr>
        </p:nvSpPr>
        <p:spPr/>
        <p:txBody>
          <a:bodyPr/>
          <a:lstStyle/>
          <a:p>
            <a:r>
              <a:rPr lang="en-GB" dirty="0"/>
              <a:t>The Consultation Groups </a:t>
            </a:r>
          </a:p>
        </p:txBody>
      </p:sp>
      <p:sp>
        <p:nvSpPr>
          <p:cNvPr id="3" name="Content Placeholder 2">
            <a:extLst>
              <a:ext uri="{FF2B5EF4-FFF2-40B4-BE49-F238E27FC236}">
                <a16:creationId xmlns:a16="http://schemas.microsoft.com/office/drawing/2014/main" id="{BFB3D1B1-A10E-3511-C2C7-78D0A361F189}"/>
              </a:ext>
            </a:extLst>
          </p:cNvPr>
          <p:cNvSpPr>
            <a:spLocks noGrp="1"/>
          </p:cNvSpPr>
          <p:nvPr>
            <p:ph idx="1"/>
          </p:nvPr>
        </p:nvSpPr>
        <p:spPr>
          <a:xfrm>
            <a:off x="838200" y="1461053"/>
            <a:ext cx="10515600" cy="4642864"/>
          </a:xfrm>
        </p:spPr>
        <p:txBody>
          <a:bodyPr/>
          <a:lstStyle/>
          <a:p>
            <a:r>
              <a:rPr lang="en-GB" dirty="0"/>
              <a:t>Parents of children with disabilities</a:t>
            </a:r>
          </a:p>
          <a:p>
            <a:r>
              <a:rPr lang="en-GB" dirty="0"/>
              <a:t>Prisoners families</a:t>
            </a:r>
          </a:p>
          <a:p>
            <a:r>
              <a:rPr lang="en-GB" dirty="0"/>
              <a:t>Women impacted by domestic abuse</a:t>
            </a:r>
          </a:p>
          <a:p>
            <a:r>
              <a:rPr lang="en-GB" dirty="0"/>
              <a:t>Newcomer families</a:t>
            </a:r>
          </a:p>
          <a:p>
            <a:r>
              <a:rPr lang="en-GB" dirty="0"/>
              <a:t>Adoptive parents</a:t>
            </a:r>
          </a:p>
          <a:p>
            <a:r>
              <a:rPr lang="en-GB" dirty="0"/>
              <a:t>Parents with young children</a:t>
            </a:r>
          </a:p>
          <a:p>
            <a:r>
              <a:rPr lang="en-GB" dirty="0"/>
              <a:t>Mothers whose children are in the care of the state </a:t>
            </a:r>
          </a:p>
          <a:p>
            <a:r>
              <a:rPr lang="en-GB" dirty="0"/>
              <a:t>Parents currently engaged with Social Services </a:t>
            </a:r>
          </a:p>
        </p:txBody>
      </p:sp>
      <p:pic>
        <p:nvPicPr>
          <p:cNvPr id="7" name="Picture 6" descr="Diagram&#10;&#10;Description automatically generated">
            <a:extLst>
              <a:ext uri="{FF2B5EF4-FFF2-40B4-BE49-F238E27FC236}">
                <a16:creationId xmlns:a16="http://schemas.microsoft.com/office/drawing/2014/main" id="{42350B76-7FD6-4004-6E56-325F594A79B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766462" y="1461053"/>
            <a:ext cx="3677574" cy="2695110"/>
          </a:xfrm>
          <a:prstGeom prst="rect">
            <a:avLst/>
          </a:prstGeom>
        </p:spPr>
      </p:pic>
    </p:spTree>
    <p:extLst>
      <p:ext uri="{BB962C8B-B14F-4D97-AF65-F5344CB8AC3E}">
        <p14:creationId xmlns:p14="http://schemas.microsoft.com/office/powerpoint/2010/main" val="786076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B1F8D-0075-82DD-55E5-91A56E43E94F}"/>
              </a:ext>
            </a:extLst>
          </p:cNvPr>
          <p:cNvSpPr>
            <a:spLocks noGrp="1"/>
          </p:cNvSpPr>
          <p:nvPr>
            <p:ph type="title"/>
          </p:nvPr>
        </p:nvSpPr>
        <p:spPr>
          <a:xfrm>
            <a:off x="838200" y="365126"/>
            <a:ext cx="10515600" cy="812868"/>
          </a:xfrm>
        </p:spPr>
        <p:txBody>
          <a:bodyPr anchor="ctr">
            <a:normAutofit/>
          </a:bodyPr>
          <a:lstStyle/>
          <a:p>
            <a:r>
              <a:rPr lang="en-GB" dirty="0"/>
              <a:t>Key themes </a:t>
            </a:r>
          </a:p>
        </p:txBody>
      </p:sp>
      <p:sp>
        <p:nvSpPr>
          <p:cNvPr id="3" name="Content Placeholder 2">
            <a:extLst>
              <a:ext uri="{FF2B5EF4-FFF2-40B4-BE49-F238E27FC236}">
                <a16:creationId xmlns:a16="http://schemas.microsoft.com/office/drawing/2014/main" id="{1BABE7DD-B635-0755-2D6F-B839E4304686}"/>
              </a:ext>
            </a:extLst>
          </p:cNvPr>
          <p:cNvSpPr>
            <a:spLocks noGrp="1"/>
          </p:cNvSpPr>
          <p:nvPr>
            <p:ph sz="half" idx="1"/>
          </p:nvPr>
        </p:nvSpPr>
        <p:spPr>
          <a:xfrm>
            <a:off x="838200" y="1328669"/>
            <a:ext cx="5181600" cy="4351338"/>
          </a:xfrm>
        </p:spPr>
        <p:txBody>
          <a:bodyPr>
            <a:normAutofit/>
          </a:bodyPr>
          <a:lstStyle/>
          <a:p>
            <a:r>
              <a:rPr lang="en-GB" sz="2400" dirty="0"/>
              <a:t>Lack of support and services</a:t>
            </a:r>
          </a:p>
          <a:p>
            <a:r>
              <a:rPr lang="en-GB" sz="2400" dirty="0"/>
              <a:t>Relationships and power</a:t>
            </a:r>
          </a:p>
          <a:p>
            <a:r>
              <a:rPr lang="en-GB" sz="2400" dirty="0"/>
              <a:t>Workforce issues</a:t>
            </a:r>
          </a:p>
          <a:p>
            <a:r>
              <a:rPr lang="en-GB" sz="2400" dirty="0"/>
              <a:t>Staff training </a:t>
            </a:r>
          </a:p>
          <a:p>
            <a:r>
              <a:rPr lang="en-GB" sz="2400" dirty="0"/>
              <a:t>Structural issues</a:t>
            </a:r>
          </a:p>
          <a:p>
            <a:r>
              <a:rPr lang="en-GB" sz="2400" dirty="0"/>
              <a:t>Voluntary and community sector contributions</a:t>
            </a:r>
          </a:p>
          <a:p>
            <a:r>
              <a:rPr lang="en-GB" sz="2400" dirty="0"/>
              <a:t>Co-production</a:t>
            </a:r>
          </a:p>
          <a:p>
            <a:r>
              <a:rPr lang="en-GB" sz="2400" dirty="0"/>
              <a:t>Parents and carers want to contribute </a:t>
            </a:r>
          </a:p>
        </p:txBody>
      </p:sp>
      <p:pic>
        <p:nvPicPr>
          <p:cNvPr id="8" name="Picture 7" descr="Green dialogue boxes">
            <a:extLst>
              <a:ext uri="{FF2B5EF4-FFF2-40B4-BE49-F238E27FC236}">
                <a16:creationId xmlns:a16="http://schemas.microsoft.com/office/drawing/2014/main" id="{5CC99574-B451-FA14-9269-82688D716685}"/>
              </a:ext>
            </a:extLst>
          </p:cNvPr>
          <p:cNvPicPr>
            <a:picLocks noChangeAspect="1"/>
          </p:cNvPicPr>
          <p:nvPr/>
        </p:nvPicPr>
        <p:blipFill>
          <a:blip r:embed="rId2"/>
          <a:stretch>
            <a:fillRect/>
          </a:stretch>
        </p:blipFill>
        <p:spPr>
          <a:xfrm>
            <a:off x="6172200" y="1347497"/>
            <a:ext cx="5181600" cy="4138903"/>
          </a:xfrm>
          <a:prstGeom prst="rect">
            <a:avLst/>
          </a:prstGeom>
          <a:noFill/>
        </p:spPr>
      </p:pic>
    </p:spTree>
    <p:extLst>
      <p:ext uri="{BB962C8B-B14F-4D97-AF65-F5344CB8AC3E}">
        <p14:creationId xmlns:p14="http://schemas.microsoft.com/office/powerpoint/2010/main" val="3306708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9CD4D-798D-0E46-E3ED-631E51552AAA}"/>
              </a:ext>
            </a:extLst>
          </p:cNvPr>
          <p:cNvSpPr>
            <a:spLocks noGrp="1"/>
          </p:cNvSpPr>
          <p:nvPr>
            <p:ph type="title"/>
          </p:nvPr>
        </p:nvSpPr>
        <p:spPr>
          <a:xfrm>
            <a:off x="838200" y="365126"/>
            <a:ext cx="10515600" cy="812868"/>
          </a:xfrm>
        </p:spPr>
        <p:txBody>
          <a:bodyPr anchor="ctr">
            <a:normAutofit/>
          </a:bodyPr>
          <a:lstStyle/>
          <a:p>
            <a:r>
              <a:rPr lang="en-GB" dirty="0"/>
              <a:t>Challenges</a:t>
            </a:r>
          </a:p>
        </p:txBody>
      </p:sp>
      <p:sp>
        <p:nvSpPr>
          <p:cNvPr id="3" name="Content Placeholder 2">
            <a:extLst>
              <a:ext uri="{FF2B5EF4-FFF2-40B4-BE49-F238E27FC236}">
                <a16:creationId xmlns:a16="http://schemas.microsoft.com/office/drawing/2014/main" id="{3C2F645C-6437-5DFA-2833-BC21B0331D5A}"/>
              </a:ext>
            </a:extLst>
          </p:cNvPr>
          <p:cNvSpPr>
            <a:spLocks noGrp="1"/>
          </p:cNvSpPr>
          <p:nvPr>
            <p:ph sz="half" idx="1"/>
          </p:nvPr>
        </p:nvSpPr>
        <p:spPr>
          <a:xfrm>
            <a:off x="838200" y="1328669"/>
            <a:ext cx="5181600" cy="4351338"/>
          </a:xfrm>
        </p:spPr>
        <p:txBody>
          <a:bodyPr>
            <a:normAutofit/>
          </a:bodyPr>
          <a:lstStyle/>
          <a:p>
            <a:pPr marL="0" indent="0">
              <a:buNone/>
            </a:pPr>
            <a:r>
              <a:rPr lang="en-GB" sz="2600" b="1" dirty="0"/>
              <a:t>Lack of support and services </a:t>
            </a:r>
          </a:p>
          <a:p>
            <a:endParaRPr lang="en-GB" sz="2600" dirty="0"/>
          </a:p>
          <a:p>
            <a:r>
              <a:rPr lang="en-GB" sz="2600" dirty="0"/>
              <a:t>Rural areas</a:t>
            </a:r>
          </a:p>
          <a:p>
            <a:r>
              <a:rPr lang="en-GB" sz="2600" dirty="0"/>
              <a:t>Newcomer families</a:t>
            </a:r>
          </a:p>
          <a:p>
            <a:r>
              <a:rPr lang="en-GB" sz="2600" dirty="0"/>
              <a:t>Access to family support outside SureStart areas</a:t>
            </a:r>
          </a:p>
          <a:p>
            <a:r>
              <a:rPr lang="en-GB" sz="2600" dirty="0"/>
              <a:t>Disability Support</a:t>
            </a:r>
          </a:p>
          <a:p>
            <a:r>
              <a:rPr lang="en-GB" sz="2600" dirty="0"/>
              <a:t>Long waiting lists </a:t>
            </a:r>
          </a:p>
          <a:p>
            <a:r>
              <a:rPr lang="en-GB" sz="2600" dirty="0"/>
              <a:t>Mental health services </a:t>
            </a:r>
          </a:p>
        </p:txBody>
      </p:sp>
      <p:pic>
        <p:nvPicPr>
          <p:cNvPr id="6" name="Content Placeholder 5" descr="Background pattern&#10;&#10;Description automatically generated">
            <a:extLst>
              <a:ext uri="{FF2B5EF4-FFF2-40B4-BE49-F238E27FC236}">
                <a16:creationId xmlns:a16="http://schemas.microsoft.com/office/drawing/2014/main" id="{B9C80BA6-FA91-7ED7-B79A-4F9BBEE3A3BC}"/>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7232779" y="1328669"/>
            <a:ext cx="3060441" cy="4351338"/>
          </a:xfrm>
          <a:noFill/>
        </p:spPr>
      </p:pic>
    </p:spTree>
    <p:extLst>
      <p:ext uri="{BB962C8B-B14F-4D97-AF65-F5344CB8AC3E}">
        <p14:creationId xmlns:p14="http://schemas.microsoft.com/office/powerpoint/2010/main" val="4087626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9B54D-6A53-18E3-C667-E1F02D768873}"/>
              </a:ext>
            </a:extLst>
          </p:cNvPr>
          <p:cNvSpPr>
            <a:spLocks noGrp="1"/>
          </p:cNvSpPr>
          <p:nvPr>
            <p:ph type="title"/>
          </p:nvPr>
        </p:nvSpPr>
        <p:spPr>
          <a:xfrm>
            <a:off x="838200" y="365126"/>
            <a:ext cx="10515600" cy="812868"/>
          </a:xfrm>
        </p:spPr>
        <p:txBody>
          <a:bodyPr anchor="ctr">
            <a:normAutofit/>
          </a:bodyPr>
          <a:lstStyle/>
          <a:p>
            <a:r>
              <a:rPr lang="en-GB" dirty="0"/>
              <a:t>Challenges</a:t>
            </a:r>
          </a:p>
        </p:txBody>
      </p:sp>
      <p:sp>
        <p:nvSpPr>
          <p:cNvPr id="3" name="Content Placeholder 2">
            <a:extLst>
              <a:ext uri="{FF2B5EF4-FFF2-40B4-BE49-F238E27FC236}">
                <a16:creationId xmlns:a16="http://schemas.microsoft.com/office/drawing/2014/main" id="{B3E50E07-86FA-F85E-10BD-A8E8820EC912}"/>
              </a:ext>
            </a:extLst>
          </p:cNvPr>
          <p:cNvSpPr>
            <a:spLocks noGrp="1"/>
          </p:cNvSpPr>
          <p:nvPr>
            <p:ph sz="half" idx="1"/>
          </p:nvPr>
        </p:nvSpPr>
        <p:spPr>
          <a:xfrm>
            <a:off x="510639" y="1177995"/>
            <a:ext cx="6863938" cy="5314880"/>
          </a:xfrm>
        </p:spPr>
        <p:txBody>
          <a:bodyPr>
            <a:normAutofit/>
          </a:bodyPr>
          <a:lstStyle/>
          <a:p>
            <a:pPr marL="0" indent="0">
              <a:buNone/>
            </a:pPr>
            <a:r>
              <a:rPr lang="en-GB" sz="2400" dirty="0"/>
              <a:t> </a:t>
            </a:r>
            <a:r>
              <a:rPr lang="en-GB" sz="2400" b="1" dirty="0"/>
              <a:t>Workforce issues</a:t>
            </a:r>
          </a:p>
          <a:p>
            <a:pPr marL="0" indent="0">
              <a:buNone/>
            </a:pPr>
            <a:r>
              <a:rPr lang="en-GB" sz="2400" dirty="0"/>
              <a:t>“my kids have had 10 different social workers – the children build up a bond and then they disappear , and they get a new social worker and they get re-traumatised by having to re-tell the abuse” (Women`s Aid)</a:t>
            </a:r>
          </a:p>
          <a:p>
            <a:pPr marL="0" indent="0">
              <a:buNone/>
            </a:pPr>
            <a:endParaRPr lang="en-GB" sz="2400" dirty="0"/>
          </a:p>
          <a:p>
            <a:pPr marL="0" indent="0">
              <a:buNone/>
            </a:pPr>
            <a:r>
              <a:rPr lang="en-GB" sz="2400" dirty="0"/>
              <a:t>“having a different person for contact was really challenging – our daughter was reaching a stage where she recognised people as familiar or unfamiliar and our anxiety levels increased through having to leave her with a different person each time”</a:t>
            </a:r>
          </a:p>
          <a:p>
            <a:pPr marL="0" indent="0">
              <a:buNone/>
            </a:pPr>
            <a:r>
              <a:rPr lang="en-GB" sz="2400" dirty="0"/>
              <a:t>(Home for Good)</a:t>
            </a:r>
          </a:p>
        </p:txBody>
      </p:sp>
      <p:pic>
        <p:nvPicPr>
          <p:cNvPr id="5" name="Picture 4" descr="A picture containing text, newspaper, accessory&#10;&#10;Description automatically generated">
            <a:extLst>
              <a:ext uri="{FF2B5EF4-FFF2-40B4-BE49-F238E27FC236}">
                <a16:creationId xmlns:a16="http://schemas.microsoft.com/office/drawing/2014/main" id="{07663CC5-D24E-4263-500E-791EFE0C868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374577" y="1842908"/>
            <a:ext cx="4566805" cy="3453487"/>
          </a:xfrm>
          <a:prstGeom prst="rect">
            <a:avLst/>
          </a:prstGeom>
          <a:noFill/>
        </p:spPr>
      </p:pic>
    </p:spTree>
    <p:extLst>
      <p:ext uri="{BB962C8B-B14F-4D97-AF65-F5344CB8AC3E}">
        <p14:creationId xmlns:p14="http://schemas.microsoft.com/office/powerpoint/2010/main" val="3046078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887EB-A6F7-559E-9302-B3F69A08ED2C}"/>
              </a:ext>
            </a:extLst>
          </p:cNvPr>
          <p:cNvSpPr>
            <a:spLocks noGrp="1"/>
          </p:cNvSpPr>
          <p:nvPr>
            <p:ph type="title"/>
          </p:nvPr>
        </p:nvSpPr>
        <p:spPr>
          <a:xfrm>
            <a:off x="838200" y="365126"/>
            <a:ext cx="10515600" cy="812868"/>
          </a:xfrm>
        </p:spPr>
        <p:txBody>
          <a:bodyPr anchor="ctr">
            <a:normAutofit/>
          </a:bodyPr>
          <a:lstStyle/>
          <a:p>
            <a:r>
              <a:rPr lang="en-GB" dirty="0"/>
              <a:t>  Challenges</a:t>
            </a:r>
          </a:p>
        </p:txBody>
      </p:sp>
      <p:sp>
        <p:nvSpPr>
          <p:cNvPr id="3" name="Content Placeholder 2">
            <a:extLst>
              <a:ext uri="{FF2B5EF4-FFF2-40B4-BE49-F238E27FC236}">
                <a16:creationId xmlns:a16="http://schemas.microsoft.com/office/drawing/2014/main" id="{D3E34AF6-BD1A-26FF-18D4-C643E707D967}"/>
              </a:ext>
            </a:extLst>
          </p:cNvPr>
          <p:cNvSpPr>
            <a:spLocks noGrp="1"/>
          </p:cNvSpPr>
          <p:nvPr>
            <p:ph sz="half" idx="1"/>
          </p:nvPr>
        </p:nvSpPr>
        <p:spPr>
          <a:xfrm>
            <a:off x="838200" y="1328668"/>
            <a:ext cx="5181600" cy="5630271"/>
          </a:xfrm>
        </p:spPr>
        <p:txBody>
          <a:bodyPr>
            <a:normAutofit/>
          </a:bodyPr>
          <a:lstStyle/>
          <a:p>
            <a:pPr marL="0" indent="0">
              <a:buNone/>
            </a:pPr>
            <a:r>
              <a:rPr lang="en-GB" sz="2200" dirty="0"/>
              <a:t>    </a:t>
            </a:r>
            <a:r>
              <a:rPr lang="en-GB" sz="2200" b="1" dirty="0"/>
              <a:t>Lack of experience </a:t>
            </a:r>
          </a:p>
          <a:p>
            <a:r>
              <a:rPr lang="en-GB" sz="2200" dirty="0"/>
              <a:t>“I feel newly qualified social workers want to make a difference and are actually quite good at the job but it is so hard it sucks the life out of them. To the point where they become hardened and unapproachable” (Women`s Aid)</a:t>
            </a:r>
          </a:p>
          <a:p>
            <a:r>
              <a:rPr lang="en-GB" sz="2200" dirty="0"/>
              <a:t>“we need an overhaul of the system- more social workers, manageable caseloads that’s not causing stress- the Trust is on its knees” (Together as One)</a:t>
            </a:r>
          </a:p>
          <a:p>
            <a:pPr marL="0" indent="0">
              <a:buNone/>
            </a:pPr>
            <a:r>
              <a:rPr lang="en-GB" sz="2200" b="1" dirty="0"/>
              <a:t>  Training  needed - </a:t>
            </a:r>
            <a:r>
              <a:rPr lang="en-GB" sz="2200" dirty="0"/>
              <a:t>in autism, addictions,  domestic abuse, cultural awareness</a:t>
            </a:r>
          </a:p>
        </p:txBody>
      </p:sp>
      <p:pic>
        <p:nvPicPr>
          <p:cNvPr id="6" name="Picture 5" descr="A picture containing arrow&#10;&#10;Description automatically generated">
            <a:extLst>
              <a:ext uri="{FF2B5EF4-FFF2-40B4-BE49-F238E27FC236}">
                <a16:creationId xmlns:a16="http://schemas.microsoft.com/office/drawing/2014/main" id="{6052DBE9-B791-8DA3-CB57-78942212C68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172200" y="2144168"/>
            <a:ext cx="5181600" cy="2720340"/>
          </a:xfrm>
          <a:prstGeom prst="rect">
            <a:avLst/>
          </a:prstGeom>
          <a:noFill/>
        </p:spPr>
      </p:pic>
    </p:spTree>
    <p:extLst>
      <p:ext uri="{BB962C8B-B14F-4D97-AF65-F5344CB8AC3E}">
        <p14:creationId xmlns:p14="http://schemas.microsoft.com/office/powerpoint/2010/main" val="4273353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9B337-7362-1EE3-BF02-75B114FA6F34}"/>
              </a:ext>
            </a:extLst>
          </p:cNvPr>
          <p:cNvSpPr>
            <a:spLocks noGrp="1"/>
          </p:cNvSpPr>
          <p:nvPr>
            <p:ph type="title"/>
          </p:nvPr>
        </p:nvSpPr>
        <p:spPr>
          <a:xfrm>
            <a:off x="838200" y="365126"/>
            <a:ext cx="10515600" cy="812868"/>
          </a:xfrm>
        </p:spPr>
        <p:txBody>
          <a:bodyPr anchor="ctr">
            <a:normAutofit/>
          </a:bodyPr>
          <a:lstStyle/>
          <a:p>
            <a:r>
              <a:rPr lang="en-GB" dirty="0"/>
              <a:t>Challenges</a:t>
            </a:r>
          </a:p>
        </p:txBody>
      </p:sp>
      <p:sp>
        <p:nvSpPr>
          <p:cNvPr id="3" name="Content Placeholder 2">
            <a:extLst>
              <a:ext uri="{FF2B5EF4-FFF2-40B4-BE49-F238E27FC236}">
                <a16:creationId xmlns:a16="http://schemas.microsoft.com/office/drawing/2014/main" id="{C87AED82-D9C3-40EB-7702-43CA03E8C38D}"/>
              </a:ext>
            </a:extLst>
          </p:cNvPr>
          <p:cNvSpPr>
            <a:spLocks noGrp="1"/>
          </p:cNvSpPr>
          <p:nvPr>
            <p:ph sz="half" idx="1"/>
          </p:nvPr>
        </p:nvSpPr>
        <p:spPr>
          <a:xfrm>
            <a:off x="838200" y="1328668"/>
            <a:ext cx="5181600" cy="5164205"/>
          </a:xfrm>
        </p:spPr>
        <p:txBody>
          <a:bodyPr>
            <a:normAutofit/>
          </a:bodyPr>
          <a:lstStyle/>
          <a:p>
            <a:pPr marL="0" indent="0">
              <a:buNone/>
            </a:pPr>
            <a:r>
              <a:rPr lang="en-GB" sz="2400" b="1" dirty="0"/>
              <a:t>Structures</a:t>
            </a:r>
          </a:p>
          <a:p>
            <a:r>
              <a:rPr lang="en-GB" sz="1800" dirty="0"/>
              <a:t>Post code lottery for children with a disability</a:t>
            </a:r>
          </a:p>
          <a:p>
            <a:r>
              <a:rPr lang="en-GB" sz="1800" dirty="0"/>
              <a:t>5 Trusts ?</a:t>
            </a:r>
          </a:p>
          <a:p>
            <a:r>
              <a:rPr lang="en-GB" sz="1800" dirty="0"/>
              <a:t>Mental health and addictions separate</a:t>
            </a:r>
          </a:p>
          <a:p>
            <a:r>
              <a:rPr lang="en-GB" sz="1800" dirty="0"/>
              <a:t>Disjointed support</a:t>
            </a:r>
          </a:p>
          <a:p>
            <a:r>
              <a:rPr lang="en-GB" sz="1800" dirty="0"/>
              <a:t>Too much bureaucracy</a:t>
            </a:r>
          </a:p>
          <a:p>
            <a:r>
              <a:rPr lang="en-GB" sz="1800" dirty="0"/>
              <a:t>Transitions for disabled children</a:t>
            </a:r>
          </a:p>
          <a:p>
            <a:endParaRPr lang="en-GB" sz="1800" dirty="0"/>
          </a:p>
          <a:p>
            <a:r>
              <a:rPr lang="en-GB" sz="1800" b="1" dirty="0"/>
              <a:t>“</a:t>
            </a:r>
            <a:r>
              <a:rPr lang="en-GB" sz="1800" dirty="0"/>
              <a:t>everything is in silos – the Trust should work with education , the youth service , with the voluntary sector- with schools even , the buildings are there , the staff are potentially in schools…”</a:t>
            </a:r>
          </a:p>
          <a:p>
            <a:endParaRPr lang="en-GB" sz="1500" dirty="0"/>
          </a:p>
        </p:txBody>
      </p:sp>
      <p:pic>
        <p:nvPicPr>
          <p:cNvPr id="7" name="Picture 6" descr="A picture containing person, little, sitting, indoor&#10;&#10;Description automatically generated">
            <a:extLst>
              <a:ext uri="{FF2B5EF4-FFF2-40B4-BE49-F238E27FC236}">
                <a16:creationId xmlns:a16="http://schemas.microsoft.com/office/drawing/2014/main" id="{88B5088D-2D4D-F3F1-AB78-8E3A12C8842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1241" r="16243" b="2"/>
          <a:stretch/>
        </p:blipFill>
        <p:spPr>
          <a:xfrm>
            <a:off x="6172200" y="1328669"/>
            <a:ext cx="5181600" cy="2990668"/>
          </a:xfrm>
          <a:prstGeom prst="rect">
            <a:avLst/>
          </a:prstGeom>
          <a:noFill/>
        </p:spPr>
      </p:pic>
      <p:sp>
        <p:nvSpPr>
          <p:cNvPr id="8" name="TextBox 7">
            <a:extLst>
              <a:ext uri="{FF2B5EF4-FFF2-40B4-BE49-F238E27FC236}">
                <a16:creationId xmlns:a16="http://schemas.microsoft.com/office/drawing/2014/main" id="{FF91400D-9DD0-8DBF-8400-5AC2B9F6F5C7}"/>
              </a:ext>
            </a:extLst>
          </p:cNvPr>
          <p:cNvSpPr txBox="1"/>
          <p:nvPr/>
        </p:nvSpPr>
        <p:spPr>
          <a:xfrm>
            <a:off x="8894473" y="5479952"/>
            <a:ext cx="2459327"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chaimsteinmetz.blogspot.com/2019/09/developmental-disabilities-weve-come.html">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GB" sz="700">
              <a:solidFill>
                <a:srgbClr val="FFFFFF"/>
              </a:solidFill>
            </a:endParaRPr>
          </a:p>
        </p:txBody>
      </p:sp>
    </p:spTree>
    <p:extLst>
      <p:ext uri="{BB962C8B-B14F-4D97-AF65-F5344CB8AC3E}">
        <p14:creationId xmlns:p14="http://schemas.microsoft.com/office/powerpoint/2010/main" val="1019140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05C9D-FB72-0EB3-AF76-2F3286BBD717}"/>
              </a:ext>
            </a:extLst>
          </p:cNvPr>
          <p:cNvSpPr>
            <a:spLocks noGrp="1"/>
          </p:cNvSpPr>
          <p:nvPr>
            <p:ph type="title"/>
          </p:nvPr>
        </p:nvSpPr>
        <p:spPr/>
        <p:txBody>
          <a:bodyPr/>
          <a:lstStyle/>
          <a:p>
            <a:r>
              <a:rPr lang="en-GB" dirty="0"/>
              <a:t>What parents said worked for them </a:t>
            </a:r>
          </a:p>
        </p:txBody>
      </p:sp>
      <p:sp>
        <p:nvSpPr>
          <p:cNvPr id="3" name="Content Placeholder 2">
            <a:extLst>
              <a:ext uri="{FF2B5EF4-FFF2-40B4-BE49-F238E27FC236}">
                <a16:creationId xmlns:a16="http://schemas.microsoft.com/office/drawing/2014/main" id="{0212C7F4-8A56-9295-9F3C-4F47E2C23906}"/>
              </a:ext>
            </a:extLst>
          </p:cNvPr>
          <p:cNvSpPr>
            <a:spLocks noGrp="1"/>
          </p:cNvSpPr>
          <p:nvPr>
            <p:ph idx="1"/>
          </p:nvPr>
        </p:nvSpPr>
        <p:spPr>
          <a:xfrm>
            <a:off x="838200" y="1461052"/>
            <a:ext cx="10515600" cy="4787347"/>
          </a:xfrm>
        </p:spPr>
        <p:txBody>
          <a:bodyPr>
            <a:normAutofit lnSpcReduction="10000"/>
          </a:bodyPr>
          <a:lstStyle/>
          <a:p>
            <a:pPr marL="0" indent="0">
              <a:buNone/>
            </a:pPr>
            <a:r>
              <a:rPr lang="en-GB" b="1" dirty="0"/>
              <a:t>Practical support </a:t>
            </a:r>
          </a:p>
          <a:p>
            <a:endParaRPr lang="en-GB" dirty="0"/>
          </a:p>
          <a:p>
            <a:r>
              <a:rPr lang="en-GB" dirty="0"/>
              <a:t>“there should be funding for support workers to complement social workers – fill the gaps doing practical stuff” </a:t>
            </a:r>
            <a:r>
              <a:rPr lang="en-GB" sz="2400" dirty="0"/>
              <a:t>(</a:t>
            </a:r>
            <a:r>
              <a:rPr lang="en-GB" sz="2000" dirty="0"/>
              <a:t>NIACRO)</a:t>
            </a:r>
          </a:p>
          <a:p>
            <a:endParaRPr lang="en-GB" dirty="0"/>
          </a:p>
          <a:p>
            <a:r>
              <a:rPr lang="en-GB" dirty="0"/>
              <a:t>“the focus is too much on assessment , surveillance and monitoring – not enough on practical support”   </a:t>
            </a:r>
            <a:r>
              <a:rPr lang="en-GB" sz="2000" dirty="0"/>
              <a:t>(Together as One)</a:t>
            </a:r>
          </a:p>
          <a:p>
            <a:endParaRPr lang="en-GB" sz="2000" dirty="0"/>
          </a:p>
          <a:p>
            <a:r>
              <a:rPr lang="en-GB" sz="2000" dirty="0"/>
              <a:t>“</a:t>
            </a:r>
            <a:r>
              <a:rPr lang="en-GB" dirty="0"/>
              <a:t> when my house flooded it was Women`s Aid who brought the practical help , clearing the place out , buying furniture, cleaning up – I could not have done it on my own. “</a:t>
            </a:r>
            <a:endParaRPr lang="en-GB" sz="2000" dirty="0"/>
          </a:p>
        </p:txBody>
      </p:sp>
      <p:pic>
        <p:nvPicPr>
          <p:cNvPr id="12" name="Picture 11" descr="A picture containing shape&#10;&#10;Description automatically generated">
            <a:extLst>
              <a:ext uri="{FF2B5EF4-FFF2-40B4-BE49-F238E27FC236}">
                <a16:creationId xmlns:a16="http://schemas.microsoft.com/office/drawing/2014/main" id="{A938A4A6-AF8D-26B6-B4CE-8621CCA110E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0129752" y="1192696"/>
            <a:ext cx="1732227" cy="986834"/>
          </a:xfrm>
          <a:prstGeom prst="rect">
            <a:avLst/>
          </a:prstGeom>
        </p:spPr>
      </p:pic>
    </p:spTree>
    <p:extLst>
      <p:ext uri="{BB962C8B-B14F-4D97-AF65-F5344CB8AC3E}">
        <p14:creationId xmlns:p14="http://schemas.microsoft.com/office/powerpoint/2010/main" val="3913885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81E30609-8E87-2B4E-8480-A4F07D7CC708}" vid="{7F154068-53DA-114F-AA03-F4DB963536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5969CEB19A634CA98B8418E6B4DA61" ma:contentTypeVersion="16" ma:contentTypeDescription="Create a new document." ma:contentTypeScope="" ma:versionID="c8eeb6c289c87632c4e3e7d005622000">
  <xsd:schema xmlns:xsd="http://www.w3.org/2001/XMLSchema" xmlns:xs="http://www.w3.org/2001/XMLSchema" xmlns:p="http://schemas.microsoft.com/office/2006/metadata/properties" xmlns:ns2="a35f46aa-6bdc-486b-9dad-9caa6b5ffea8" xmlns:ns3="fb9d275e-1a9f-4c83-970f-7d7eb178e42b" targetNamespace="http://schemas.microsoft.com/office/2006/metadata/properties" ma:root="true" ma:fieldsID="f8f9e5d0324dd65bdf71243c8f92fc10" ns2:_="" ns3:_="">
    <xsd:import namespace="a35f46aa-6bdc-486b-9dad-9caa6b5ffea8"/>
    <xsd:import namespace="fb9d275e-1a9f-4c83-970f-7d7eb178e42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5f46aa-6bdc-486b-9dad-9caa6b5ffe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58d99f4-3bda-43c9-8192-11b302c120a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b9d275e-1a9f-4c83-970f-7d7eb178e42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f5064ee-62de-4100-9422-4a2f0963213b}" ma:internalName="TaxCatchAll" ma:showField="CatchAllData" ma:web="fb9d275e-1a9f-4c83-970f-7d7eb178e4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12AC8C-3A89-4F0F-AA2C-A28F8064B6AA}">
  <ds:schemaRefs>
    <ds:schemaRef ds:uri="http://schemas.microsoft.com/sharepoint/v3/contenttype/forms"/>
  </ds:schemaRefs>
</ds:datastoreItem>
</file>

<file path=customXml/itemProps2.xml><?xml version="1.0" encoding="utf-8"?>
<ds:datastoreItem xmlns:ds="http://schemas.openxmlformats.org/officeDocument/2006/customXml" ds:itemID="{9406B0DE-AF08-4D74-917C-816CEFADE0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5f46aa-6bdc-486b-9dad-9caa6b5ffea8"/>
    <ds:schemaRef ds:uri="fb9d275e-1a9f-4c83-970f-7d7eb178e4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543</TotalTime>
  <Words>1030</Words>
  <Application>Microsoft Office PowerPoint</Application>
  <PresentationFormat>Widescreen</PresentationFormat>
  <Paragraphs>112</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Avenir Next LT Pro</vt:lpstr>
      <vt:lpstr>Calibri</vt:lpstr>
      <vt:lpstr>Office Theme</vt:lpstr>
      <vt:lpstr>Can you hear us ?     </vt:lpstr>
      <vt:lpstr>Independent Review of Children`s Social Care  </vt:lpstr>
      <vt:lpstr>The Consultation Groups </vt:lpstr>
      <vt:lpstr>Key themes </vt:lpstr>
      <vt:lpstr>Challenges</vt:lpstr>
      <vt:lpstr>Challenges</vt:lpstr>
      <vt:lpstr>  Challenges</vt:lpstr>
      <vt:lpstr>Challenges</vt:lpstr>
      <vt:lpstr>What parents said worked for them </vt:lpstr>
      <vt:lpstr>What parents said worked for them</vt:lpstr>
      <vt:lpstr>What parents said worked for them </vt:lpstr>
      <vt:lpstr>What parents said worked for them</vt:lpstr>
      <vt:lpstr>What parents said worked for them</vt:lpstr>
      <vt:lpstr> IONBHÁ  The Empathy Book of Ireland ed. Cillian Murphy, Pat Dolan , Gillian Browne &amp; Mark Brennan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Children in Northern Ireland.  Professional briefing.</dc:title>
  <dc:creator>Ciaran Traynor</dc:creator>
  <cp:lastModifiedBy>Helen Dunn</cp:lastModifiedBy>
  <cp:revision>87</cp:revision>
  <dcterms:created xsi:type="dcterms:W3CDTF">2020-05-13T12:16:44Z</dcterms:created>
  <dcterms:modified xsi:type="dcterms:W3CDTF">2023-03-10T14:35:12Z</dcterms:modified>
</cp:coreProperties>
</file>